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906000" cy="6858000" type="A4"/>
  <p:notesSz cx="7029450" cy="10158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2ED2"/>
    <a:srgbClr val="B77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7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14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07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08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76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0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58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57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51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0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40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B019E-0066-451D-8874-A41F393EB1BA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BFEC-B9D3-4C02-908B-756765EDC0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21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1109462" y="5075322"/>
            <a:ext cx="2397290" cy="129266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en-GB" sz="975" dirty="0"/>
              <a:t>Routines embedded 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GB" sz="975" dirty="0"/>
              <a:t>Retrieval through oral discussions or booklet work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GB" sz="975" dirty="0"/>
              <a:t>Walk Thru activities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GB" sz="975" dirty="0"/>
              <a:t>T&amp;L model - Modelling direct instruction, scaffolding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GB" sz="975" dirty="0"/>
              <a:t>Reading, literacy and numeracy strategies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80202" y="2154493"/>
            <a:ext cx="6925550" cy="26256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3544"/>
            <a:ext cx="9906000" cy="340152"/>
          </a:xfrm>
        </p:spPr>
        <p:txBody>
          <a:bodyPr>
            <a:noAutofit/>
          </a:bodyPr>
          <a:lstStyle/>
          <a:p>
            <a:pPr algn="ctr"/>
            <a:r>
              <a:rPr lang="en-GB" sz="1950" b="1" dirty="0"/>
              <a:t>The Nuneaton Academy: </a:t>
            </a:r>
            <a:r>
              <a:rPr lang="en-GB" sz="1950" b="1" dirty="0">
                <a:solidFill>
                  <a:srgbClr val="0070C0"/>
                </a:solidFill>
              </a:rPr>
              <a:t>DRAMA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8272" y="2147169"/>
            <a:ext cx="5359048" cy="84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75" dirty="0"/>
              <a:t>Drama cultivates a deeper, meaningful connection to the world, encouraging empathy of others.</a:t>
            </a:r>
          </a:p>
          <a:p>
            <a:r>
              <a:rPr lang="en-US" sz="975" dirty="0"/>
              <a:t>Focusing on how characters build relationships, uphold values, and follow their motivation allows students to see how they themselves act in this world and how they can be respectful. </a:t>
            </a:r>
          </a:p>
          <a:p>
            <a:r>
              <a:rPr lang="en-US" sz="975" dirty="0"/>
              <a:t>Studying a range of topics and practitioners encourages students to challenge discrimination to create a positive and integrated society.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04326" y="3140485"/>
            <a:ext cx="550763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75" dirty="0"/>
              <a:t>Students have a focus routine in the practical drama space, encouraging respect of the space so technical equipment can be used by all. </a:t>
            </a:r>
          </a:p>
          <a:p>
            <a:r>
              <a:rPr lang="en-US" sz="975" dirty="0"/>
              <a:t>Students are active participants in practical work, showing work back when asked, and engaging with the work of their peers.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04326" y="3985058"/>
            <a:ext cx="550763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75" dirty="0"/>
              <a:t>The Drama curriculum is designed to challenge students understanding of theatre and encourages young people to be ambitious with their learning. </a:t>
            </a:r>
          </a:p>
          <a:p>
            <a:r>
              <a:rPr lang="en-US" sz="975" dirty="0"/>
              <a:t>Students explore a wide range of theatre practitioners, genres, plays, and themes. </a:t>
            </a:r>
          </a:p>
          <a:p>
            <a:r>
              <a:rPr lang="en-US" sz="975" dirty="0"/>
              <a:t>The performative nature of drama develops resilience, dedication, and high expectations.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305" y="361418"/>
            <a:ext cx="1867989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rgbClr val="0070C0"/>
                </a:solidFill>
              </a:rPr>
              <a:t>INTENT</a:t>
            </a:r>
            <a:r>
              <a:rPr lang="en-GB" sz="1300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GB" sz="1300" i="1" dirty="0">
                <a:solidFill>
                  <a:srgbClr val="0070C0"/>
                </a:solidFill>
              </a:rPr>
              <a:t>The heart of our curriculum is built around challenging students perception of Drama and the world they live in.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982055" y="756497"/>
            <a:ext cx="1223393" cy="116749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52614" y="1290291"/>
            <a:ext cx="1228732" cy="3432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949941" y="1719810"/>
            <a:ext cx="1265032" cy="12005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181346" y="479214"/>
            <a:ext cx="6155740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38" b="1" dirty="0">
                <a:solidFill>
                  <a:srgbClr val="0070C0"/>
                </a:solidFill>
              </a:rPr>
              <a:t>Collaborative </a:t>
            </a:r>
            <a:r>
              <a:rPr lang="en-GB" sz="1138" dirty="0"/>
              <a:t>– students will work collaboratively with others, respecting different viewpoints and perspectives of the world. Considering the historical context of when plays are written and how we view them through a contemporary lens.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81346" y="1594082"/>
            <a:ext cx="6293848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38" b="1" dirty="0">
                <a:solidFill>
                  <a:srgbClr val="0070C0"/>
                </a:solidFill>
              </a:rPr>
              <a:t>Contemplative</a:t>
            </a:r>
            <a:r>
              <a:rPr lang="en-GB" sz="1138" b="1" dirty="0">
                <a:solidFill>
                  <a:srgbClr val="7030A0"/>
                </a:solidFill>
              </a:rPr>
              <a:t> </a:t>
            </a:r>
            <a:r>
              <a:rPr lang="en-GB" sz="1138" dirty="0"/>
              <a:t>– students will reflect on their performances and the performances of others. Considering the social/ moral themes presented in plays and the impact they have on the characters and themselves.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81346" y="1044725"/>
            <a:ext cx="6293848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38" b="1" dirty="0">
                <a:solidFill>
                  <a:srgbClr val="0070C0"/>
                </a:solidFill>
              </a:rPr>
              <a:t>Creative and Confident </a:t>
            </a:r>
            <a:r>
              <a:rPr lang="en-GB" sz="1138" dirty="0"/>
              <a:t>– students will create their own performances focusing on challenging practitioners and topic events that are happening in society, developing their confidence as they perform for audiences.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16952" y="6385687"/>
            <a:ext cx="96475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i="1" dirty="0"/>
              <a:t>Collaborative, Creative, Confident, Contemplative- Drama develops collaborative, creative, confident, and contemplative practitioners, ready to have a positive impact to the world around them. </a:t>
            </a:r>
          </a:p>
          <a:p>
            <a:pPr algn="ctr"/>
            <a:endParaRPr lang="en-GB" sz="1300" i="1" dirty="0"/>
          </a:p>
        </p:txBody>
      </p:sp>
      <p:sp>
        <p:nvSpPr>
          <p:cNvPr id="4" name="Rectangle 3"/>
          <p:cNvSpPr/>
          <p:nvPr/>
        </p:nvSpPr>
        <p:spPr>
          <a:xfrm>
            <a:off x="7117590" y="2288063"/>
            <a:ext cx="2721982" cy="1493229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GB" sz="1138" b="1" dirty="0"/>
              <a:t>Key design: </a:t>
            </a:r>
          </a:p>
          <a:p>
            <a:r>
              <a:rPr lang="en-GB" sz="1138" b="1" dirty="0">
                <a:solidFill>
                  <a:srgbClr val="0070C0"/>
                </a:solidFill>
              </a:rPr>
              <a:t>1. Spiral Curriculum </a:t>
            </a:r>
            <a:r>
              <a:rPr lang="en-GB" sz="1138" dirty="0"/>
              <a:t>key concepts are revisited each year in a different context to master understanding and application of them.</a:t>
            </a:r>
          </a:p>
          <a:p>
            <a:r>
              <a:rPr lang="en-GB" sz="1138" b="1" dirty="0">
                <a:solidFill>
                  <a:srgbClr val="0070C0"/>
                </a:solidFill>
              </a:rPr>
              <a:t>2. Embodied Learning </a:t>
            </a:r>
            <a:r>
              <a:rPr lang="en-GB" sz="1138" dirty="0"/>
              <a:t>using the body and role play to gain an understanding of the learning and wider social contexts.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17590" y="4001127"/>
            <a:ext cx="2721982" cy="236879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38" b="1" dirty="0"/>
              <a:t>Skill developed across topics:</a:t>
            </a:r>
          </a:p>
          <a:p>
            <a:r>
              <a:rPr lang="en-GB" sz="1138" b="1" dirty="0">
                <a:solidFill>
                  <a:srgbClr val="0070C0"/>
                </a:solidFill>
              </a:rPr>
              <a:t>1. Creating and developing theatre </a:t>
            </a:r>
            <a:r>
              <a:rPr lang="en-GB" sz="1138" dirty="0"/>
              <a:t>(Using theatrical/practitioner techniques.)</a:t>
            </a:r>
          </a:p>
          <a:p>
            <a:r>
              <a:rPr lang="en-GB" sz="1138" b="1" dirty="0">
                <a:solidFill>
                  <a:srgbClr val="0070C0"/>
                </a:solidFill>
              </a:rPr>
              <a:t>2. Theatrical skills </a:t>
            </a:r>
            <a:r>
              <a:rPr lang="en-GB" sz="1138" dirty="0"/>
              <a:t>(Voice, Body, Interactions.)</a:t>
            </a:r>
          </a:p>
          <a:p>
            <a:r>
              <a:rPr lang="en-GB" sz="1138" b="1" dirty="0">
                <a:solidFill>
                  <a:srgbClr val="0070C0"/>
                </a:solidFill>
              </a:rPr>
              <a:t>3. Interpretation and engagement </a:t>
            </a:r>
            <a:r>
              <a:rPr lang="en-GB" sz="1138" dirty="0"/>
              <a:t>(Characteristics and themes of a play)</a:t>
            </a:r>
          </a:p>
          <a:p>
            <a:r>
              <a:rPr lang="en-GB" sz="1138" b="1" dirty="0">
                <a:solidFill>
                  <a:srgbClr val="0070C0"/>
                </a:solidFill>
              </a:rPr>
              <a:t>4. Contribution</a:t>
            </a:r>
            <a:r>
              <a:rPr lang="en-GB" sz="1138" dirty="0">
                <a:solidFill>
                  <a:srgbClr val="0070C0"/>
                </a:solidFill>
              </a:rPr>
              <a:t> </a:t>
            </a:r>
            <a:r>
              <a:rPr lang="en-GB" sz="1138" dirty="0"/>
              <a:t>(Interactions with others and sustaining audience interest.)</a:t>
            </a:r>
          </a:p>
          <a:p>
            <a:r>
              <a:rPr lang="en-GB" sz="1138" b="1" dirty="0">
                <a:solidFill>
                  <a:srgbClr val="0070C0"/>
                </a:solidFill>
              </a:rPr>
              <a:t>5. Using drama vocabulary </a:t>
            </a:r>
            <a:r>
              <a:rPr lang="en-GB" sz="1138" dirty="0"/>
              <a:t>(e.g. projection, posture)</a:t>
            </a:r>
            <a:endParaRPr lang="en-GB" sz="1138" dirty="0">
              <a:solidFill>
                <a:srgbClr val="0070C0"/>
              </a:solidFill>
            </a:endParaRPr>
          </a:p>
          <a:p>
            <a:r>
              <a:rPr lang="en-GB" sz="1138" b="1" dirty="0">
                <a:solidFill>
                  <a:srgbClr val="0070C0"/>
                </a:solidFill>
              </a:rPr>
              <a:t>6. Analysing and evaluation theatre </a:t>
            </a:r>
            <a:r>
              <a:rPr lang="en-GB" sz="1138" dirty="0"/>
              <a:t>(Both of own work and professional works.)</a:t>
            </a:r>
          </a:p>
        </p:txBody>
      </p:sp>
      <p:sp>
        <p:nvSpPr>
          <p:cNvPr id="29" name="Oval 28"/>
          <p:cNvSpPr/>
          <p:nvPr/>
        </p:nvSpPr>
        <p:spPr>
          <a:xfrm>
            <a:off x="55353" y="5176515"/>
            <a:ext cx="1111309" cy="977753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30" name="TextBox 29"/>
          <p:cNvSpPr txBox="1"/>
          <p:nvPr/>
        </p:nvSpPr>
        <p:spPr>
          <a:xfrm>
            <a:off x="139622" y="5273481"/>
            <a:ext cx="942772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38" b="1" dirty="0"/>
              <a:t>What would you see in lessons</a:t>
            </a:r>
          </a:p>
        </p:txBody>
      </p:sp>
      <p:pic>
        <p:nvPicPr>
          <p:cNvPr id="35" name="Picture 8" descr="Teaching Icon - Download in Line Sty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71" y="5754746"/>
            <a:ext cx="570603" cy="57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Oval 41"/>
          <p:cNvSpPr/>
          <p:nvPr/>
        </p:nvSpPr>
        <p:spPr>
          <a:xfrm>
            <a:off x="3684924" y="5204376"/>
            <a:ext cx="1111309" cy="977753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0" name="TextBox 39"/>
          <p:cNvSpPr txBox="1"/>
          <p:nvPr/>
        </p:nvSpPr>
        <p:spPr>
          <a:xfrm>
            <a:off x="3716354" y="5364574"/>
            <a:ext cx="1112799" cy="4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38" b="1" dirty="0"/>
              <a:t>Assessment in Drama</a:t>
            </a:r>
            <a:r>
              <a:rPr lang="en-GB" sz="1300" b="1" dirty="0"/>
              <a:t> </a:t>
            </a:r>
          </a:p>
        </p:txBody>
      </p:sp>
      <p:pic>
        <p:nvPicPr>
          <p:cNvPr id="41" name="Picture 4" descr="Risk Assessment Svg Png Icon Free Download (#298498) - OnlineWebFonts.CO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481" y="5790384"/>
            <a:ext cx="477531" cy="47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4762490" y="5141874"/>
            <a:ext cx="2280012" cy="114262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139303" indent="-139303">
              <a:buFont typeface="Arial" panose="020B0604020202020204" pitchFamily="34" charset="0"/>
              <a:buChar char="•"/>
            </a:pPr>
            <a:r>
              <a:rPr lang="en-GB" sz="975" dirty="0"/>
              <a:t>Progress in lessons and checking for understanding.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GB" sz="975" dirty="0"/>
              <a:t>Assessment for learning through booklet work and questioning.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GB" sz="975" dirty="0"/>
              <a:t>Summative assessments are live marked. Performances will either be devised or scripted.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4CE7EAF-E40D-4F65-A9B1-D756D400D008}"/>
              </a:ext>
            </a:extLst>
          </p:cNvPr>
          <p:cNvSpPr txBox="1"/>
          <p:nvPr/>
        </p:nvSpPr>
        <p:spPr>
          <a:xfrm>
            <a:off x="-50721" y="2548565"/>
            <a:ext cx="186798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rgbClr val="0070C0"/>
                </a:solidFill>
              </a:rPr>
              <a:t>RESPECTIFUL</a:t>
            </a:r>
            <a:endParaRPr lang="en-GB" sz="1300" i="1" dirty="0">
              <a:solidFill>
                <a:srgbClr val="0070C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D7D657-ABE3-48A6-9E50-ECBD492A389A}"/>
              </a:ext>
            </a:extLst>
          </p:cNvPr>
          <p:cNvSpPr txBox="1"/>
          <p:nvPr/>
        </p:nvSpPr>
        <p:spPr>
          <a:xfrm>
            <a:off x="-50721" y="4217658"/>
            <a:ext cx="186798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rgbClr val="0070C0"/>
                </a:solidFill>
              </a:rPr>
              <a:t>RESOLUTE</a:t>
            </a:r>
            <a:endParaRPr lang="en-GB" sz="1300" i="1" dirty="0">
              <a:solidFill>
                <a:srgbClr val="0070C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1B30E28-92F6-405B-9F5F-05AF027DBD73}"/>
              </a:ext>
            </a:extLst>
          </p:cNvPr>
          <p:cNvSpPr txBox="1"/>
          <p:nvPr/>
        </p:nvSpPr>
        <p:spPr>
          <a:xfrm>
            <a:off x="-50722" y="3447057"/>
            <a:ext cx="186798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rgbClr val="0070C0"/>
                </a:solidFill>
              </a:rPr>
              <a:t>RESPONSIVE</a:t>
            </a:r>
            <a:endParaRPr lang="en-GB" sz="13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032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508ace-d984-4476-881f-c8338aca8cad">
      <Terms xmlns="http://schemas.microsoft.com/office/infopath/2007/PartnerControls"/>
    </lcf76f155ced4ddcb4097134ff3c332f>
    <TaxCatchAll xmlns="b7a050b5-76fb-474a-a12a-db141016df4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5574D150219D4A9672D84410B08D8B" ma:contentTypeVersion="14" ma:contentTypeDescription="Create a new document." ma:contentTypeScope="" ma:versionID="9a3318d20fec074d0e62ff59fd6751c3">
  <xsd:schema xmlns:xsd="http://www.w3.org/2001/XMLSchema" xmlns:xs="http://www.w3.org/2001/XMLSchema" xmlns:p="http://schemas.microsoft.com/office/2006/metadata/properties" xmlns:ns2="08508ace-d984-4476-881f-c8338aca8cad" xmlns:ns3="b7a050b5-76fb-474a-a12a-db141016df4a" targetNamespace="http://schemas.microsoft.com/office/2006/metadata/properties" ma:root="true" ma:fieldsID="070e2b5af3b8441e46cafeca1a173068" ns2:_="" ns3:_="">
    <xsd:import namespace="08508ace-d984-4476-881f-c8338aca8cad"/>
    <xsd:import namespace="b7a050b5-76fb-474a-a12a-db141016df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08ace-d984-4476-881f-c8338aca8c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cee6af2-a2d4-4aff-8f99-33521e00d8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a050b5-76fb-474a-a12a-db141016df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c1fdb35-f2f0-4ec0-8da6-91745a03474d}" ma:internalName="TaxCatchAll" ma:showField="CatchAllData" ma:web="b7a050b5-76fb-474a-a12a-db141016df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FB1EB3-F1DB-4610-AFD9-6CDC461274D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2ec8341-3446-4dd6-b0b2-cfc3d77c82cf"/>
    <ds:schemaRef ds:uri="6a13f315-ad25-476c-831a-c0fb94c642dc"/>
    <ds:schemaRef ds:uri="http://purl.org/dc/terms/"/>
    <ds:schemaRef ds:uri="http://www.w3.org/XML/1998/namespace"/>
    <ds:schemaRef ds:uri="http://purl.org/dc/dcmitype/"/>
    <ds:schemaRef ds:uri="08508ace-d984-4476-881f-c8338aca8cad"/>
    <ds:schemaRef ds:uri="b7a050b5-76fb-474a-a12a-db141016df4a"/>
  </ds:schemaRefs>
</ds:datastoreItem>
</file>

<file path=customXml/itemProps2.xml><?xml version="1.0" encoding="utf-8"?>
<ds:datastoreItem xmlns:ds="http://schemas.openxmlformats.org/officeDocument/2006/customXml" ds:itemID="{AAF70990-DD25-4003-8E22-B627F872F9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508ace-d984-4476-881f-c8338aca8cad"/>
    <ds:schemaRef ds:uri="b7a050b5-76fb-474a-a12a-db141016df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79B8E1-07BC-41BF-AD36-FBA409F462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5420</TotalTime>
  <Words>529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Nuneaton Academy: DRAMA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Byrne</dc:creator>
  <cp:lastModifiedBy>C Billyeald</cp:lastModifiedBy>
  <cp:revision>48</cp:revision>
  <cp:lastPrinted>2022-09-12T10:46:18Z</cp:lastPrinted>
  <dcterms:created xsi:type="dcterms:W3CDTF">2022-06-13T14:54:32Z</dcterms:created>
  <dcterms:modified xsi:type="dcterms:W3CDTF">2024-09-16T11:21:17Z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0x010100F75574D150219D4A9672D84410B08D8B</vt:lpwstr>
  </property>
  <property fmtid="{D5CDD505-2E9C-101B-9397-08002B2CF9AE}" pid="3" name="MediaServiceImageTags">
    <vt:lpwstr/>
  </property>
</Properties>
</file>